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6858000" cx="9144000"/>
  <p:notesSz cx="6858000" cy="9144000"/>
  <p:embeddedFontLst>
    <p:embeddedFont>
      <p:font typeface="Caveat"/>
      <p:regular r:id="rId39"/>
      <p:bold r:id="rId40"/>
    </p:embeddedFont>
    <p:embeddedFont>
      <p:font typeface="Tahoma"/>
      <p:regular r:id="rId41"/>
      <p:bold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02E7EE0-6B1E-4634-BFB9-BCC752253BAA}">
  <a:tblStyle styleId="{402E7EE0-6B1E-4634-BFB9-BCC752253BAA}" styleName="Table_0"/>
  <a:tblStyle styleId="{5831A9A5-ABC8-4D43-858B-EFE30B27CA38}" styleName="Table_1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aveat-bold.fntdata"/><Relationship Id="rId20" Type="http://schemas.openxmlformats.org/officeDocument/2006/relationships/slide" Target="slides/slide15.xml"/><Relationship Id="rId42" Type="http://schemas.openxmlformats.org/officeDocument/2006/relationships/font" Target="fonts/Tahoma-bold.fntdata"/><Relationship Id="rId41" Type="http://schemas.openxmlformats.org/officeDocument/2006/relationships/font" Target="fonts/Tahoma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Caveat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http://www.graphicdesignbasics.com/2010/graphic-design-spotlight-animation-and-animators-part-i.html</a:t>
            </a:r>
          </a:p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slides/ group.. 5 rows/ columns in chart.. 3 people per group…each person does one of each transformation in selected row/column. </a:t>
            </a:r>
          </a:p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8" name="Shape 3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6" name="Shape 4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*change up that table so that every row/column/ diagonal has at least two isometries and one dilation?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*Make the table bigger so that it has more requirements?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*provide a minimum slide requirement?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*provide a suggestion for how many moving parts they must have in their flipbook? </a:t>
            </a:r>
          </a:p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1" name="Shape 4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6" name="Shape 4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1" name="Shape 4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6" name="Shape 4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6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2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7" y="19050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ctrTitle"/>
          </p:nvPr>
        </p:nvSpPr>
        <p:spPr>
          <a:xfrm>
            <a:off x="685800" y="2130426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722312" y="2906715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1600201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648200" y="1600201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2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57202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2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1" y="273052"/>
            <a:ext cx="5111751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1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9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3.png"/><Relationship Id="rId5" Type="http://schemas.openxmlformats.org/officeDocument/2006/relationships/hyperlink" Target="http://www.teacherspayteachers.com/Store/Stefbub" TargetMode="External"/><Relationship Id="rId6" Type="http://schemas.openxmlformats.org/officeDocument/2006/relationships/image" Target="../media/image1.jpg"/><Relationship Id="rId7" Type="http://schemas.openxmlformats.org/officeDocument/2006/relationships/hyperlink" Target="https://www.google.com/url?sa=i&amp;rct=j&amp;q=&amp;esrc=s&amp;source=images&amp;cd=&amp;cad=rja&amp;uact=8&amp;ved=0ahUKEwjH1pner8TQAhVC3SYKHZGFDKQQjRwIBw&amp;url=http://www.graphicdesignbasics.com/2010/graphic-design-spotlight-animation-and-animators-part-i.html&amp;bvm=bv.139782543,d.eWE&amp;psig=AFQjCNEQN8rAYbhbCRvaw9aSiekPhq5tSQ&amp;ust=1480179191295592" TargetMode="External"/><Relationship Id="rId8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kgrimmrhs.weebly.com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png"/></Relationships>
</file>

<file path=ppt/slides/_rels/slide33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teacherspayteachers.com/Product/Highly-Effective-Strategy-for-Teaching-Right-Triangles-FREEBIE-730259" TargetMode="External"/><Relationship Id="rId11" Type="http://schemas.openxmlformats.org/officeDocument/2006/relationships/image" Target="../media/image13.png"/><Relationship Id="rId10" Type="http://schemas.openxmlformats.org/officeDocument/2006/relationships/image" Target="../media/image8.png"/><Relationship Id="rId21" Type="http://schemas.openxmlformats.org/officeDocument/2006/relationships/image" Target="../media/image11.jpg"/><Relationship Id="rId13" Type="http://schemas.openxmlformats.org/officeDocument/2006/relationships/image" Target="../media/image10.png"/><Relationship Id="rId12" Type="http://schemas.openxmlformats.org/officeDocument/2006/relationships/hyperlink" Target="https://www.pinterest.com/stefbub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hyperlink" Target="https://www.facebook.com/pages/Stefbubs-Classsroom/347424748778763" TargetMode="External"/><Relationship Id="rId15" Type="http://schemas.openxmlformats.org/officeDocument/2006/relationships/hyperlink" Target="http://www.teacherspayteachers.com/Product/Rotational-Geometry-and-Snowflakes-Investigation-523603" TargetMode="External"/><Relationship Id="rId14" Type="http://schemas.openxmlformats.org/officeDocument/2006/relationships/hyperlink" Target="http://www.dafont.com/" TargetMode="External"/><Relationship Id="rId17" Type="http://schemas.openxmlformats.org/officeDocument/2006/relationships/hyperlink" Target="http://www.teacherspayteachers.com/Product/Flip-Book-Transformation-Project-755052" TargetMode="External"/><Relationship Id="rId16" Type="http://schemas.openxmlformats.org/officeDocument/2006/relationships/image" Target="../media/image9.jpg"/><Relationship Id="rId5" Type="http://schemas.openxmlformats.org/officeDocument/2006/relationships/hyperlink" Target="http://www.teacherspayteachers.com/store/stefbub" TargetMode="External"/><Relationship Id="rId19" Type="http://schemas.openxmlformats.org/officeDocument/2006/relationships/image" Target="../media/image7.gif"/><Relationship Id="rId6" Type="http://schemas.openxmlformats.org/officeDocument/2006/relationships/hyperlink" Target="http://stefbubsclassroom.weebly.com/blog" TargetMode="External"/><Relationship Id="rId18" Type="http://schemas.openxmlformats.org/officeDocument/2006/relationships/hyperlink" Target="https://www.teacherspayteachers.com/Product/Build-Your-Own-Bundle-2273335" TargetMode="External"/><Relationship Id="rId7" Type="http://schemas.openxmlformats.org/officeDocument/2006/relationships/hyperlink" Target="http://stefbubsclassroom.weebly.com/blog" TargetMode="External"/><Relationship Id="rId8" Type="http://schemas.openxmlformats.org/officeDocument/2006/relationships/hyperlink" Target="mailto:stefbub1@gmail.co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217483" y="-1271271"/>
            <a:ext cx="6912237" cy="934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1241744" y="1010841"/>
            <a:ext cx="6581457" cy="2462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6600" u="none" cap="none" strike="noStrike">
                <a:solidFill>
                  <a:srgbClr val="7030A0"/>
                </a:solidFill>
                <a:latin typeface="Caveat"/>
                <a:ea typeface="Caveat"/>
                <a:cs typeface="Caveat"/>
                <a:sym typeface="Caveat"/>
              </a:rPr>
              <a:t>Flip Book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4400" u="none" cap="none" strike="noStrike">
                <a:solidFill>
                  <a:srgbClr val="7030A0"/>
                </a:solidFill>
                <a:latin typeface="Caveat"/>
                <a:ea typeface="Caveat"/>
                <a:cs typeface="Caveat"/>
                <a:sym typeface="Caveat"/>
              </a:rPr>
              <a:t>Transformation Project </a:t>
            </a:r>
          </a:p>
        </p:txBody>
      </p:sp>
      <p:pic>
        <p:nvPicPr>
          <p:cNvPr descr="https://scontent-a-lga.xx.fbcdn.net/hphotos-xfa1/v/t1.0-9/10157379_347425588778679_3824643061415706930_n.jpg?oh=2208016317efca713a78254d5b475cc9&amp;oe=5501935D" id="92" name="Shape 9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9886" y="5562601"/>
            <a:ext cx="1326514" cy="112395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pic>
      <p:pic>
        <p:nvPicPr>
          <p:cNvPr descr="Image result for flip book clip art" id="93" name="Shape 93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247219">
            <a:off x="4417748" y="3836074"/>
            <a:ext cx="3347657" cy="218992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1851343" y="3482876"/>
            <a:ext cx="2949256" cy="230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rgbClr val="CC0066"/>
              </a:buClr>
              <a:buSzPct val="1000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Rotation</a:t>
            </a:r>
          </a:p>
          <a:p>
            <a:pPr indent="-285750" lvl="0" marL="285750" marR="0" rtl="0" algn="l">
              <a:spcBef>
                <a:spcPts val="0"/>
              </a:spcBef>
              <a:buClr>
                <a:srgbClr val="CC0066"/>
              </a:buClr>
              <a:buSzPct val="1000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Translation</a:t>
            </a:r>
          </a:p>
          <a:p>
            <a:pPr indent="-285750" lvl="0" marL="285750" marR="0" rtl="0" algn="l">
              <a:spcBef>
                <a:spcPts val="0"/>
              </a:spcBef>
              <a:buClr>
                <a:srgbClr val="CC0066"/>
              </a:buClr>
              <a:buSzPct val="1000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Reflection</a:t>
            </a:r>
          </a:p>
          <a:p>
            <a:pPr indent="-285750" lvl="0" marL="285750" marR="0" rtl="0" algn="l">
              <a:spcBef>
                <a:spcPts val="0"/>
              </a:spcBef>
              <a:buClr>
                <a:srgbClr val="CC0066"/>
              </a:buClr>
              <a:buSzPct val="1000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Dilation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Shape 168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169" name="Shape 16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0" name="Shape 170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" name="Shape 171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72" name="Shape 172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173" name="Shape 173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Shape 175"/>
          <p:cNvSpPr/>
          <p:nvPr/>
        </p:nvSpPr>
        <p:spPr>
          <a:xfrm>
            <a:off x="1066800" y="37338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Shape 180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181" name="Shape 18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2" name="Shape 182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3" name="Shape 183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84" name="Shape 184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185" name="Shape 185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Shape 187"/>
          <p:cNvSpPr/>
          <p:nvPr/>
        </p:nvSpPr>
        <p:spPr>
          <a:xfrm>
            <a:off x="1600200" y="31242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Shape 192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193" name="Shape 19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4" name="Shape 194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" name="Shape 195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96" name="Shape 196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197" name="Shape 197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Shape 199"/>
          <p:cNvSpPr/>
          <p:nvPr/>
        </p:nvSpPr>
        <p:spPr>
          <a:xfrm>
            <a:off x="1981200" y="24384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Shape 204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205" name="Shape 20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6" name="Shape 206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" name="Shape 207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08" name="Shape 208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209" name="Shape 209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Shape 211"/>
          <p:cNvSpPr/>
          <p:nvPr/>
        </p:nvSpPr>
        <p:spPr>
          <a:xfrm>
            <a:off x="2819400" y="2514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Shape 216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217" name="Shape 2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8" name="Shape 218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9" name="Shape 219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20" name="Shape 220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221" name="Shape 221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3" name="Shape 223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Shape 228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229" name="Shape 2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0" name="Shape 230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1" name="Shape 231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32" name="Shape 232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233" name="Shape 233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Shape 235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8001000" y="49530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Shape 241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242" name="Shape 2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3" name="Shape 243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" name="Shape 244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45" name="Shape 245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246" name="Shape 246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Shape 247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Shape 248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7391400" y="4419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Shape 254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255" name="Shape 2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56" name="Shape 256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7" name="Shape 257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58" name="Shape 258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259" name="Shape 259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1" name="Shape 261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6781800" y="38100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Shape 267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268" name="Shape 26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9" name="Shape 269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0" name="Shape 270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71" name="Shape 271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272" name="Shape 272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Shape 274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6324600" y="31242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Shape 280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281" name="Shape 28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82" name="Shape 282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3" name="Shape 283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84" name="Shape 284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285" name="Shape 285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" name="Shape 287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5715000" y="24384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72651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FLIP BOOK PROJECT</a:t>
            </a:r>
            <a:b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DUE: </a:t>
            </a:r>
            <a:r>
              <a:rPr b="1" lang="en-US" sz="2000">
                <a:solidFill>
                  <a:srgbClr val="FF0000"/>
                </a:solidFill>
              </a:rPr>
              <a:t>Monday September 11th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93900" y="990600"/>
            <a:ext cx="89562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Flip books are something that dates back many years ago.  Modern day animation is based on the flip book concept.  A flip book is essentially a book that has still frames on each page.  As you flip the pages of the book, the image moves.  We will be creating a book on </a:t>
            </a:r>
            <a:r>
              <a:rPr lang="en-US" sz="1600"/>
              <a:t>Google Slides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help us learn about transformations.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make the book on Power Point: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To access the template, go to</a:t>
            </a:r>
            <a:r>
              <a:rPr lang="en-US" sz="1600"/>
              <a:t>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http://kgrimmrhs.weebly.com</a:t>
            </a:r>
            <a:r>
              <a:rPr lang="en-US" sz="1600"/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Decide </a:t>
            </a:r>
            <a:r>
              <a:rPr lang="en-US" sz="1600"/>
              <a:t>on a narrative or storyline for your flip book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/>
              <a:t>3) Decide what you are going to draw to tell your story.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draw toolbar to enhance your drawings. 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/>
              <a:t>4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When you are ready to move to the next slide</a:t>
            </a:r>
            <a:r>
              <a:rPr lang="en-US" sz="1600"/>
              <a:t>: right click and select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“duplicate slide.”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Requirements:</a:t>
            </a:r>
          </a:p>
          <a:p>
            <a:pPr indent="-330200" lvl="0" marL="457200" marR="0" rtl="0" algn="l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600">
                <a:solidFill>
                  <a:srgbClr val="000000"/>
                </a:solidFill>
              </a:rPr>
              <a:t>Cover page</a:t>
            </a:r>
          </a:p>
          <a:p>
            <a:pPr indent="-330200" lvl="0" marL="457200" marR="0" rtl="0" algn="l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600">
                <a:solidFill>
                  <a:srgbClr val="000000"/>
                </a:solidFill>
              </a:rPr>
              <a:t>Narrative or storyline</a:t>
            </a:r>
          </a:p>
          <a:p>
            <a:pPr indent="-330200" lvl="0" marL="457200" marR="0" rtl="0" algn="l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600">
                <a:solidFill>
                  <a:srgbClr val="000000"/>
                </a:solidFill>
              </a:rPr>
              <a:t>Image/scene to make your narrative come to life!</a:t>
            </a:r>
          </a:p>
          <a:p>
            <a:pPr indent="-330200" lvl="0" marL="457200" marR="0" rtl="0" algn="l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600">
                <a:solidFill>
                  <a:srgbClr val="000000"/>
                </a:solidFill>
              </a:rPr>
              <a:t>Make your image move. Choose a row or column from movement chart (next slide). However, </a:t>
            </a:r>
            <a:r>
              <a:rPr b="1" i="1" lang="en-US" sz="1600">
                <a:solidFill>
                  <a:srgbClr val="000000"/>
                </a:solidFill>
              </a:rPr>
              <a:t>one additional movement must be a dilation</a:t>
            </a:r>
          </a:p>
          <a:p>
            <a:pPr indent="-330200" lvl="0" marL="457200" marR="0" rtl="0" algn="l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600">
                <a:solidFill>
                  <a:srgbClr val="000000"/>
                </a:solidFill>
              </a:rPr>
              <a:t>Choose a starting point on your image and track the movement of it using algebraic notation</a:t>
            </a:r>
          </a:p>
          <a:p>
            <a:pPr indent="-330200" lvl="0" marL="457200" marR="0" rtl="0" algn="l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b="1" lang="en-US" sz="1600">
                <a:solidFill>
                  <a:srgbClr val="FF0000"/>
                </a:solidFill>
              </a:rPr>
              <a:t>You must have a minimum of 10 slides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None/>
            </a:pPr>
            <a:r>
              <a:t/>
            </a:r>
            <a:endParaRPr b="1" sz="1425"/>
          </a:p>
          <a:p>
            <a:pPr indent="-342900" lvl="0" marL="342900" marR="0" rtl="0" algn="l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4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highlight>
                <a:srgbClr val="00FF00"/>
              </a:highlight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04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5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Cj03512250000[1]" id="102" name="Shape 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99815">
            <a:off x="2314021" y="167977"/>
            <a:ext cx="762936" cy="83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Shape 293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294" name="Shape 29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95" name="Shape 295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6" name="Shape 296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97" name="Shape 297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298" name="Shape 298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0" name="Shape 300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48768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Shape 306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307" name="Shape 30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08" name="Shape 308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9" name="Shape 309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10" name="Shape 310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311" name="Shape 311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Shape 313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48768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Shape 315"/>
          <p:cNvSpPr/>
          <p:nvPr/>
        </p:nvSpPr>
        <p:spPr>
          <a:xfrm rot="-2053909">
            <a:off x="876299" y="3695700"/>
            <a:ext cx="838199" cy="2590800"/>
          </a:xfrm>
          <a:prstGeom prst="mo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Shape 320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321" name="Shape 3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22" name="Shape 322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3" name="Shape 323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24" name="Shape 324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325" name="Shape 325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Shape 326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7" name="Shape 327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48768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/>
          <p:nvPr/>
        </p:nvSpPr>
        <p:spPr>
          <a:xfrm rot="-3306489">
            <a:off x="1485900" y="3543299"/>
            <a:ext cx="838200" cy="2590800"/>
          </a:xfrm>
          <a:prstGeom prst="mo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Shape 334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335" name="Shape 3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36" name="Shape 336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7" name="Shape 337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38" name="Shape 338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339" name="Shape 339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Shape 340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1" name="Shape 341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48768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Shape 343"/>
          <p:cNvSpPr/>
          <p:nvPr/>
        </p:nvSpPr>
        <p:spPr>
          <a:xfrm rot="-4196675">
            <a:off x="2019300" y="3314699"/>
            <a:ext cx="838200" cy="2590800"/>
          </a:xfrm>
          <a:prstGeom prst="mo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Shape 348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349" name="Shape 3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50" name="Shape 350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1" name="Shape 351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52" name="Shape 352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353" name="Shape 353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Shape 355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48768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Shape 357"/>
          <p:cNvSpPr/>
          <p:nvPr/>
        </p:nvSpPr>
        <p:spPr>
          <a:xfrm rot="-5095001">
            <a:off x="2400299" y="3314700"/>
            <a:ext cx="838199" cy="2590800"/>
          </a:xfrm>
          <a:prstGeom prst="mo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Shape 362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363" name="Shape 36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64" name="Shape 364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5" name="Shape 365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66" name="Shape 366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367" name="Shape 367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Shape 368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Shape 369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Shape 370"/>
          <p:cNvSpPr/>
          <p:nvPr/>
        </p:nvSpPr>
        <p:spPr>
          <a:xfrm>
            <a:off x="48768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Shape 371"/>
          <p:cNvSpPr/>
          <p:nvPr/>
        </p:nvSpPr>
        <p:spPr>
          <a:xfrm rot="-5902452">
            <a:off x="2781299" y="3238500"/>
            <a:ext cx="838199" cy="2590799"/>
          </a:xfrm>
          <a:prstGeom prst="mo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Shape 376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377" name="Shape 37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78" name="Shape 378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9" name="Shape 379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80" name="Shape 380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381" name="Shape 381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Shape 382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Shape 383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Shape 384"/>
          <p:cNvSpPr/>
          <p:nvPr/>
        </p:nvSpPr>
        <p:spPr>
          <a:xfrm>
            <a:off x="48768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Shape 385"/>
          <p:cNvSpPr/>
          <p:nvPr/>
        </p:nvSpPr>
        <p:spPr>
          <a:xfrm rot="-5902452">
            <a:off x="3314699" y="3162300"/>
            <a:ext cx="838199" cy="2590799"/>
          </a:xfrm>
          <a:prstGeom prst="mo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Shape 390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391" name="Shape 39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92" name="Shape 392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3" name="Shape 393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94" name="Shape 394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395" name="Shape 395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7" name="Shape 397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48768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Shape 399"/>
          <p:cNvSpPr/>
          <p:nvPr/>
        </p:nvSpPr>
        <p:spPr>
          <a:xfrm rot="-5902452">
            <a:off x="4076699" y="2933700"/>
            <a:ext cx="838199" cy="2590799"/>
          </a:xfrm>
          <a:prstGeom prst="mo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Shape 404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405" name="Shape 40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06" name="Shape 406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7" name="Shape 407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08" name="Shape 408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409" name="Shape 409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1" name="Shape 411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48768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Shape 413"/>
          <p:cNvSpPr/>
          <p:nvPr/>
        </p:nvSpPr>
        <p:spPr>
          <a:xfrm rot="-5902452">
            <a:off x="3770312" y="2668587"/>
            <a:ext cx="1371600" cy="2590799"/>
          </a:xfrm>
          <a:prstGeom prst="mo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Shape 418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419" name="Shape 4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20" name="Shape 420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1" name="Shape 421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22" name="Shape 422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423" name="Shape 423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Shape 424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5" name="Shape 425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Shape 426"/>
          <p:cNvSpPr/>
          <p:nvPr/>
        </p:nvSpPr>
        <p:spPr>
          <a:xfrm>
            <a:off x="48768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Shape 427"/>
          <p:cNvSpPr/>
          <p:nvPr/>
        </p:nvSpPr>
        <p:spPr>
          <a:xfrm rot="-5902452">
            <a:off x="3770312" y="2668587"/>
            <a:ext cx="1371600" cy="2590799"/>
          </a:xfrm>
          <a:prstGeom prst="mo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Shape 428"/>
          <p:cNvSpPr/>
          <p:nvPr/>
        </p:nvSpPr>
        <p:spPr>
          <a:xfrm>
            <a:off x="4572000" y="3800475"/>
            <a:ext cx="365125" cy="490537"/>
          </a:xfrm>
          <a:custGeom>
            <a:pathLst>
              <a:path extrusionOk="0" h="120000" w="120000">
                <a:moveTo>
                  <a:pt x="0" y="34563"/>
                </a:moveTo>
                <a:cubicBezTo>
                  <a:pt x="15652" y="68737"/>
                  <a:pt x="24521" y="97864"/>
                  <a:pt x="66782" y="119223"/>
                </a:cubicBezTo>
                <a:cubicBezTo>
                  <a:pt x="77739" y="117669"/>
                  <a:pt x="92347" y="120000"/>
                  <a:pt x="100173" y="114174"/>
                </a:cubicBezTo>
                <a:cubicBezTo>
                  <a:pt x="110086" y="106796"/>
                  <a:pt x="109565" y="94368"/>
                  <a:pt x="113739" y="84271"/>
                </a:cubicBezTo>
                <a:cubicBezTo>
                  <a:pt x="115826" y="79223"/>
                  <a:pt x="120000" y="69514"/>
                  <a:pt x="120000" y="69514"/>
                </a:cubicBezTo>
                <a:cubicBezTo>
                  <a:pt x="116347" y="46601"/>
                  <a:pt x="106956" y="22912"/>
                  <a:pt x="106956" y="0"/>
                </a:cubicBezTo>
                <a:lnTo>
                  <a:pt x="0" y="34563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57200" y="76200"/>
            <a:ext cx="8229600" cy="487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Movement Chart</a:t>
            </a:r>
          </a:p>
        </p:txBody>
      </p:sp>
      <p:sp>
        <p:nvSpPr>
          <p:cNvPr id="109" name="Shape 109"/>
          <p:cNvSpPr/>
          <p:nvPr/>
        </p:nvSpPr>
        <p:spPr>
          <a:xfrm>
            <a:off x="457200" y="533400"/>
            <a:ext cx="746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Your image must move in at least 4 ways.  To decide how your image is going to move, choose a row</a:t>
            </a:r>
            <a:r>
              <a:rPr i="1"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or column</a:t>
            </a:r>
            <a:r>
              <a:rPr b="0" i="1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from the chart below.  </a:t>
            </a:r>
            <a:r>
              <a:rPr b="1" i="1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CIRCLE IT.</a:t>
            </a:r>
            <a:r>
              <a:rPr b="0" i="1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Your movements will be those that you circled.  </a:t>
            </a:r>
          </a:p>
        </p:txBody>
      </p:sp>
      <p:graphicFrame>
        <p:nvGraphicFramePr>
          <p:cNvPr id="110" name="Shape 110"/>
          <p:cNvGraphicFramePr/>
          <p:nvPr/>
        </p:nvGraphicFramePr>
        <p:xfrm>
          <a:off x="1368550" y="1234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{402E7EE0-6B1E-4634-BFB9-BCC752253BAA}</a:tableStyleId>
              </a:tblPr>
              <a:tblGrid>
                <a:gridCol w="1527950"/>
                <a:gridCol w="1527950"/>
                <a:gridCol w="1527950"/>
                <a:gridCol w="1527950"/>
              </a:tblGrid>
              <a:tr h="1284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Rotation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(180 degrees about the origin)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Reflection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Over x axis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Translation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Reflection over y axis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284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Reflection 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Over x Axis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Translation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Rotation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(180 degrees about the origin)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Translation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284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Translation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Rotation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(180 degrees about the origin)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Rotation 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(90 degrees about the origin)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Reflection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Over y axis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963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Reflection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Over y axis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Translation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Translation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Reflection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Over x axis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111" name="Shape 111"/>
          <p:cNvSpPr/>
          <p:nvPr/>
        </p:nvSpPr>
        <p:spPr>
          <a:xfrm>
            <a:off x="914400" y="4419600"/>
            <a:ext cx="7315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t/>
            </a:r>
            <a:endParaRPr b="0" i="0" sz="1800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Shape 433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434" name="Shape 4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35" name="Shape 435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6" name="Shape 436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37" name="Shape 437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438" name="Shape 438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Shape 439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" name="Shape 440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Shape 441"/>
          <p:cNvSpPr/>
          <p:nvPr/>
        </p:nvSpPr>
        <p:spPr>
          <a:xfrm>
            <a:off x="48768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Shape 442"/>
          <p:cNvSpPr/>
          <p:nvPr/>
        </p:nvSpPr>
        <p:spPr>
          <a:xfrm rot="-5902452">
            <a:off x="3770312" y="2668587"/>
            <a:ext cx="1371600" cy="2590799"/>
          </a:xfrm>
          <a:prstGeom prst="mo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4572000" y="3733800"/>
            <a:ext cx="533399" cy="695325"/>
          </a:xfrm>
          <a:custGeom>
            <a:pathLst>
              <a:path extrusionOk="0" h="120000" w="120000">
                <a:moveTo>
                  <a:pt x="0" y="34563"/>
                </a:moveTo>
                <a:cubicBezTo>
                  <a:pt x="15652" y="68737"/>
                  <a:pt x="24521" y="97864"/>
                  <a:pt x="66782" y="119223"/>
                </a:cubicBezTo>
                <a:cubicBezTo>
                  <a:pt x="77739" y="117669"/>
                  <a:pt x="92347" y="120000"/>
                  <a:pt x="100173" y="114174"/>
                </a:cubicBezTo>
                <a:cubicBezTo>
                  <a:pt x="110086" y="106796"/>
                  <a:pt x="109565" y="94368"/>
                  <a:pt x="113739" y="84271"/>
                </a:cubicBezTo>
                <a:cubicBezTo>
                  <a:pt x="115826" y="79223"/>
                  <a:pt x="120000" y="69514"/>
                  <a:pt x="120000" y="69514"/>
                </a:cubicBezTo>
                <a:cubicBezTo>
                  <a:pt x="116347" y="46601"/>
                  <a:pt x="106956" y="22912"/>
                  <a:pt x="106956" y="0"/>
                </a:cubicBezTo>
                <a:lnTo>
                  <a:pt x="0" y="34563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Shape 448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449" name="Shape 4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50" name="Shape 450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1" name="Shape 451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52" name="Shape 452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453" name="Shape 453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Shape 454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5" name="Shape 455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48768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Shape 457"/>
          <p:cNvSpPr/>
          <p:nvPr/>
        </p:nvSpPr>
        <p:spPr>
          <a:xfrm rot="-5902452">
            <a:off x="3770312" y="2668587"/>
            <a:ext cx="1371600" cy="2590799"/>
          </a:xfrm>
          <a:prstGeom prst="mo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4495800" y="3733800"/>
            <a:ext cx="762000" cy="838199"/>
          </a:xfrm>
          <a:custGeom>
            <a:pathLst>
              <a:path extrusionOk="0" h="120000" w="120000">
                <a:moveTo>
                  <a:pt x="0" y="34563"/>
                </a:moveTo>
                <a:cubicBezTo>
                  <a:pt x="15652" y="68737"/>
                  <a:pt x="24521" y="97864"/>
                  <a:pt x="66782" y="119223"/>
                </a:cubicBezTo>
                <a:cubicBezTo>
                  <a:pt x="77739" y="117669"/>
                  <a:pt x="92347" y="120000"/>
                  <a:pt x="100173" y="114174"/>
                </a:cubicBezTo>
                <a:cubicBezTo>
                  <a:pt x="110086" y="106796"/>
                  <a:pt x="109565" y="94368"/>
                  <a:pt x="113739" y="84271"/>
                </a:cubicBezTo>
                <a:cubicBezTo>
                  <a:pt x="115826" y="79223"/>
                  <a:pt x="120000" y="69514"/>
                  <a:pt x="120000" y="69514"/>
                </a:cubicBezTo>
                <a:cubicBezTo>
                  <a:pt x="116347" y="46601"/>
                  <a:pt x="106956" y="22912"/>
                  <a:pt x="106956" y="0"/>
                </a:cubicBezTo>
                <a:lnTo>
                  <a:pt x="0" y="34563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" name="Shape 463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464" name="Shape 46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65" name="Shape 465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6" name="Shape 466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67" name="Shape 467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468" name="Shape 468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Shape 469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0" name="Shape 470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48768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Shape 472"/>
          <p:cNvSpPr/>
          <p:nvPr/>
        </p:nvSpPr>
        <p:spPr>
          <a:xfrm rot="-5902452">
            <a:off x="3770312" y="2668587"/>
            <a:ext cx="1371600" cy="2590799"/>
          </a:xfrm>
          <a:prstGeom prst="mo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4724400" y="3581400"/>
            <a:ext cx="609599" cy="1447800"/>
          </a:xfrm>
          <a:custGeom>
            <a:pathLst>
              <a:path extrusionOk="0" h="120000" w="120000">
                <a:moveTo>
                  <a:pt x="0" y="34563"/>
                </a:moveTo>
                <a:cubicBezTo>
                  <a:pt x="15652" y="68737"/>
                  <a:pt x="24521" y="97864"/>
                  <a:pt x="66782" y="119223"/>
                </a:cubicBezTo>
                <a:cubicBezTo>
                  <a:pt x="77739" y="117669"/>
                  <a:pt x="92347" y="120000"/>
                  <a:pt x="100173" y="114174"/>
                </a:cubicBezTo>
                <a:cubicBezTo>
                  <a:pt x="110086" y="106796"/>
                  <a:pt x="109565" y="94368"/>
                  <a:pt x="113739" y="84271"/>
                </a:cubicBezTo>
                <a:cubicBezTo>
                  <a:pt x="115826" y="79223"/>
                  <a:pt x="120000" y="69514"/>
                  <a:pt x="120000" y="69514"/>
                </a:cubicBezTo>
                <a:cubicBezTo>
                  <a:pt x="116347" y="46601"/>
                  <a:pt x="106956" y="22912"/>
                  <a:pt x="106956" y="0"/>
                </a:cubicBezTo>
                <a:lnTo>
                  <a:pt x="0" y="34563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Shape 4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52614"/>
            <a:ext cx="9144000" cy="521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Shape 4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050"/>
            <a:ext cx="9144000" cy="81788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Shape 480"/>
          <p:cNvSpPr/>
          <p:nvPr/>
        </p:nvSpPr>
        <p:spPr>
          <a:xfrm>
            <a:off x="1362075" y="890904"/>
            <a:ext cx="6486524" cy="806450"/>
          </a:xfrm>
          <a:prstGeom prst="flowChartAlternateProcess">
            <a:avLst/>
          </a:prstGeom>
          <a:solidFill>
            <a:srgbClr val="FFFFFF"/>
          </a:solidFill>
          <a:ln cap="flat" cmpd="sng" w="57150">
            <a:solidFill>
              <a:srgbClr val="4BACC6"/>
            </a:solidFill>
            <a:prstDash val="dash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Credits &amp; Terms of use</a:t>
            </a:r>
          </a:p>
        </p:txBody>
      </p:sp>
      <p:sp>
        <p:nvSpPr>
          <p:cNvPr id="481" name="Shape 481"/>
          <p:cNvSpPr/>
          <p:nvPr/>
        </p:nvSpPr>
        <p:spPr>
          <a:xfrm>
            <a:off x="169223" y="2132942"/>
            <a:ext cx="2601514" cy="4154212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rotWithShape="0" algn="ctr" dir="18900000" dist="107763">
              <a:srgbClr val="0070C0">
                <a:alpha val="49803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600" u="none" cap="none" strike="noStrike">
                <a:solidFill>
                  <a:srgbClr val="365F9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b="0" i="0" lang="en-US" sz="11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Thank you again for showing interest in my work!  Please let me know what you like and what I can do to improve this resource.  Remember, if you leave feedback at my </a:t>
            </a:r>
            <a:r>
              <a:rPr b="0" i="0" lang="en-US" sz="115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store</a:t>
            </a:r>
            <a:r>
              <a:rPr b="0" i="0" lang="en-US" sz="11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you can earn credits towards future purchases! This download is a single use license and provides you with personal and single classroom use of this product. If you choose to blog/Facebook/pin about using this product, I</a:t>
            </a:r>
            <a:r>
              <a:rPr b="1" i="0" lang="en-US" sz="11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would love to see it! Feel free to tag me or link back to the product. All pages of this document are copyrighted.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FF66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2957513" y="2057400"/>
            <a:ext cx="2943224" cy="4343399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rotWithShape="0" algn="ctr" dir="18900000" dist="107763">
              <a:srgbClr val="0070C0">
                <a:alpha val="49803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600" u="none" cap="none" strike="noStrike">
                <a:solidFill>
                  <a:srgbClr val="B2A1C7"/>
                </a:solidFill>
                <a:latin typeface="Arial"/>
                <a:ea typeface="Arial"/>
                <a:cs typeface="Arial"/>
                <a:sym typeface="Arial"/>
              </a:rPr>
              <a:t>Let’s Connect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b="0" i="0" lang="en-US" sz="3600" u="none" cap="none" strike="noStrike">
                <a:solidFill>
                  <a:srgbClr val="FF66CC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600" u="sng" cap="none" strike="noStrike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6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b="0" i="0" lang="en-US" sz="26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Blog</a:t>
            </a:r>
            <a:r>
              <a:rPr b="0" i="0" lang="en-US" sz="2600" u="none" cap="none" strike="noStrike">
                <a:solidFill>
                  <a:srgbClr val="B2A1C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b="0" i="0" lang="en-US" sz="2600" u="none" cap="none" strike="noStrike">
                <a:solidFill>
                  <a:srgbClr val="B2A1C7"/>
                </a:solidFill>
                <a:latin typeface="Arial"/>
                <a:ea typeface="Arial"/>
                <a:cs typeface="Arial"/>
                <a:sym typeface="Arial"/>
              </a:rPr>
              <a:t>email: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stefbub1@gmail.com</a:t>
            </a:r>
            <a:r>
              <a:rPr b="0" i="0" lang="en-US" sz="2000" u="none" cap="none" strike="noStrike">
                <a:solidFill>
                  <a:srgbClr val="B2A1C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Shape 483"/>
          <p:cNvSpPr/>
          <p:nvPr/>
        </p:nvSpPr>
        <p:spPr>
          <a:xfrm>
            <a:off x="6157912" y="2072482"/>
            <a:ext cx="2728913" cy="4158182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rotWithShape="0" algn="ctr" dir="18900000" dist="107763">
              <a:srgbClr val="0070C0">
                <a:alpha val="49803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800" u="none" cap="none" strike="noStrike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You Might Also Like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FF66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oru.se/Extern/Utbildning/Blivande_student/Introduktionen/facebook_icon.png" id="484" name="Shape 484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124200" y="3565585"/>
            <a:ext cx="797346" cy="788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Shape 48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080033" y="3550678"/>
            <a:ext cx="808672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0.iconfinder.com/data/icons/Pinterest/512/Pinterest_Favicon.png" id="486" name="Shape 486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020855" y="3584317"/>
            <a:ext cx="770345" cy="750569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Shape 487"/>
          <p:cNvSpPr/>
          <p:nvPr/>
        </p:nvSpPr>
        <p:spPr>
          <a:xfrm>
            <a:off x="838200" y="6470653"/>
            <a:ext cx="7467600" cy="407985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rotWithShape="0" algn="ctr" dir="18900000" dist="107763">
              <a:srgbClr val="0070C0">
                <a:alpha val="49803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500" u="none" cap="none" strike="noStrike">
                <a:solidFill>
                  <a:srgbClr val="FF66CC"/>
                </a:solidFill>
                <a:latin typeface="Arial"/>
                <a:ea typeface="Arial"/>
                <a:cs typeface="Arial"/>
                <a:sym typeface="Arial"/>
              </a:rPr>
              <a:t>Credits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Background: 3am Teacher, Fonts: </a:t>
            </a:r>
            <a:r>
              <a:rPr b="0" i="0" lang="en-US" sz="16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14"/>
              </a:rPr>
              <a:t>www.dafont.com</a:t>
            </a:r>
            <a:r>
              <a:rPr b="0" i="0" lang="en-US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FunFonts 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br>
              <a:rPr b="0" i="0" lang="en-US" sz="3600" u="none" cap="none" strike="noStrike">
                <a:solidFill>
                  <a:srgbClr val="FF66CC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FF66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otational Geometry and Snowflakes Investigation" id="488" name="Shape 488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324600" y="4533898"/>
            <a:ext cx="929428" cy="12329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ip Book Transformation Project" id="489" name="Shape 489">
            <a:hlinkClick r:id="rId17"/>
          </p:cNvPr>
          <p:cNvPicPr preferRelativeResize="0"/>
          <p:nvPr/>
        </p:nvPicPr>
        <p:blipFill/>
        <p:spPr>
          <a:xfrm>
            <a:off x="7391400" y="4662441"/>
            <a:ext cx="1295400" cy="975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TpT\Build Your Own Bundle.gif" id="490" name="Shape 490">
            <a:hlinkClick r:id="rId18"/>
          </p:cNvPr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324600" y="3230405"/>
            <a:ext cx="971550" cy="11254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ighly Effective Strategy for Teaching Right Triangles - FREEBIE!" id="491" name="Shape 491">
            <a:hlinkClick r:id="rId20"/>
          </p:cNvPr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7391400" y="3330328"/>
            <a:ext cx="1371599" cy="1042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Tahoma"/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Description of Movements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Tahoma"/>
              <a:buNone/>
            </a:pPr>
            <a:r>
              <a:rPr b="1" i="1" lang="en-US" sz="1800">
                <a:latin typeface="Tahoma"/>
                <a:ea typeface="Tahoma"/>
                <a:cs typeface="Tahoma"/>
                <a:sym typeface="Tahoma"/>
              </a:rPr>
              <a:t>Here is an example of  a chart to record the algebraic notation of your movements</a:t>
            </a:r>
          </a:p>
        </p:txBody>
      </p:sp>
      <p:graphicFrame>
        <p:nvGraphicFramePr>
          <p:cNvPr id="118" name="Shape 118"/>
          <p:cNvGraphicFramePr/>
          <p:nvPr/>
        </p:nvGraphicFramePr>
        <p:xfrm>
          <a:off x="591325" y="168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{402E7EE0-6B1E-4634-BFB9-BCC752253BAA}</a:tableStyleId>
              </a:tblPr>
              <a:tblGrid>
                <a:gridCol w="842850"/>
                <a:gridCol w="898300"/>
                <a:gridCol w="781500"/>
                <a:gridCol w="763800"/>
                <a:gridCol w="2347350"/>
                <a:gridCol w="2099000"/>
              </a:tblGrid>
              <a:tr h="105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Explain Location 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Original Point 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New Point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Actual Notation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Type of Transformation/Description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4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Slide 1-2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Tip of nose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(9, 3)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(10, 1)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(x, y) → (x + 1, y + 2)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Translation: right 1, up 2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28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Slide 2-3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Tip of nose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(10, 1)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(-10, 1)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(-x, y)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Reflection over y axis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28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Slide 3-4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Tip of nose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28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Slide 4-5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28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Slide 5-6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58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…etc…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57200" y="164600"/>
            <a:ext cx="8229600" cy="17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Pacing for Project</a:t>
            </a: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>
                <a:solidFill>
                  <a:srgbClr val="FF0000"/>
                </a:solidFill>
              </a:rPr>
              <a:t>Important: Share your projects with me before you leave!!</a:t>
            </a:r>
          </a:p>
        </p:txBody>
      </p:sp>
      <p:graphicFrame>
        <p:nvGraphicFramePr>
          <p:cNvPr id="124" name="Shape 124"/>
          <p:cNvGraphicFramePr/>
          <p:nvPr/>
        </p:nvGraphicFramePr>
        <p:xfrm>
          <a:off x="842775" y="2157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{402E7EE0-6B1E-4634-BFB9-BCC752253BAA}</a:tableStyleId>
              </a:tblPr>
              <a:tblGrid>
                <a:gridCol w="952500"/>
                <a:gridCol w="6286500"/>
              </a:tblGrid>
              <a:tr h="720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Friday 9/1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Rough draft of narrative/storyline and Cover Page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**Try for 2 slides if you have time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52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Tuesday 9/5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2 Slides including algebraic notation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[Note]:</a:t>
                      </a:r>
                      <a:r>
                        <a:rPr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 Your cover page </a:t>
                      </a:r>
                      <a:r>
                        <a:rPr b="1" lang="en-US" u="sng">
                          <a:latin typeface="Tahoma"/>
                          <a:ea typeface="Tahoma"/>
                          <a:cs typeface="Tahoma"/>
                          <a:sym typeface="Tahoma"/>
                        </a:rPr>
                        <a:t>does not</a:t>
                      </a:r>
                      <a:r>
                        <a:rPr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 count as one of these slides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03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Wednesday 9/6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2 additional slides including algebraic notation  (total of 4)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49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Friday 9/8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2 additional slides including algebraic notation (up to a minimum of 10)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[Note]:</a:t>
                      </a:r>
                      <a:r>
                        <a:rPr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 Be prepared to present your slides on Monday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54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Monday 9/11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Completed Project which includes: </a:t>
                      </a:r>
                    </a:p>
                    <a:p>
                      <a:pPr indent="-2286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ahoma"/>
                        <a:buChar char="❏"/>
                      </a:pPr>
                      <a:r>
                        <a:rPr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Cover page</a:t>
                      </a:r>
                    </a:p>
                    <a:p>
                      <a:pPr indent="-2286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ahoma"/>
                        <a:buChar char="❏"/>
                      </a:pPr>
                      <a:r>
                        <a:rPr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At least more 10 slides with algebraic notation</a:t>
                      </a:r>
                    </a:p>
                    <a:p>
                      <a:pPr indent="-2286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ahoma"/>
                        <a:buChar char="❏"/>
                      </a:pPr>
                      <a:r>
                        <a:rPr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Final draft of narrative </a:t>
                      </a:r>
                    </a:p>
                    <a:p>
                      <a:pPr lv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457200" y="77299"/>
            <a:ext cx="8229600" cy="383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/>
              <a:t>Rubric</a:t>
            </a:r>
          </a:p>
        </p:txBody>
      </p:sp>
      <p:graphicFrame>
        <p:nvGraphicFramePr>
          <p:cNvPr id="131" name="Shape 131"/>
          <p:cNvGraphicFramePr/>
          <p:nvPr/>
        </p:nvGraphicFramePr>
        <p:xfrm>
          <a:off x="290800" y="46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{5831A9A5-ABC8-4D43-858B-EFE30B27CA38}</a:tableStyleId>
              </a:tblPr>
              <a:tblGrid>
                <a:gridCol w="2480775"/>
                <a:gridCol w="3836100"/>
                <a:gridCol w="1054225"/>
                <a:gridCol w="1191300"/>
              </a:tblGrid>
              <a:tr h="74482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800" u="sng"/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800" u="sng"/>
                        <a:t>Category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800" u="sng"/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800" u="sng"/>
                        <a:t>Description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800"/>
                        <a:t>Points </a:t>
                      </a:r>
                      <a:r>
                        <a:rPr b="1" lang="en-US" sz="1800" u="sng"/>
                        <a:t>Earned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800"/>
                        <a:t>Possible </a:t>
                      </a:r>
                      <a:r>
                        <a:rPr b="1" lang="en-US" sz="1800" u="sng"/>
                        <a:t>Points</a:t>
                      </a:r>
                      <a:r>
                        <a:rPr b="1" lang="en-US" sz="1800"/>
                        <a:t> </a:t>
                      </a:r>
                    </a:p>
                  </a:txBody>
                  <a:tcPr marT="91425" marB="91425" marR="91425" marL="91425"/>
                </a:tc>
              </a:tr>
              <a:tr h="847875">
                <a:tc>
                  <a:txBody>
                    <a:bodyPr>
                      <a:noAutofit/>
                    </a:bodyPr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b="1" lang="en-US" sz="1800"/>
                        <a:t>Creativity/Originality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Has a completed narrative that is at least 5 sentences long. The slides are colorful, related and representative of the narrative.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10</a:t>
                      </a:r>
                    </a:p>
                  </a:txBody>
                  <a:tcPr marT="91425" marB="91425" marR="91425" marL="91425"/>
                </a:tc>
              </a:tr>
              <a:tr h="529350">
                <a:tc>
                  <a:txBody>
                    <a:bodyPr>
                      <a:noAutofit/>
                    </a:bodyPr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b="1" lang="en-US" sz="1800"/>
                        <a:t>Movements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Chosen 4 movements are accurately represented on the slides. At least one dilation is accurately used.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18</a:t>
                      </a:r>
                    </a:p>
                  </a:txBody>
                  <a:tcPr marT="91425" marB="91425" marR="91425" marL="91425"/>
                </a:tc>
              </a:tr>
              <a:tr h="847875">
                <a:tc>
                  <a:txBody>
                    <a:bodyPr>
                      <a:noAutofit/>
                    </a:bodyPr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b="1" lang="en-US" sz="1800"/>
                        <a:t>Description of Movements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Has accurate algebraic notations for each slide (i.e. you should have at least 9 algebraic notation descriptions)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54</a:t>
                      </a:r>
                    </a:p>
                  </a:txBody>
                  <a:tcPr marT="91425" marB="91425" marR="91425" marL="91425"/>
                </a:tc>
              </a:tr>
              <a:tr h="529350">
                <a:tc>
                  <a:txBody>
                    <a:bodyPr>
                      <a:noAutofit/>
                    </a:bodyPr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b="1" lang="en-US" sz="1800"/>
                        <a:t>Student Role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Contributed to project equally and completed assigned role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15</a:t>
                      </a:r>
                    </a:p>
                  </a:txBody>
                  <a:tcPr marT="91425" marB="91425" marR="91425" marL="91425"/>
                </a:tc>
              </a:tr>
              <a:tr h="529350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b="1" lang="en-US" sz="1800"/>
                        <a:t>Presentation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Showcased project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3</a:t>
                      </a:r>
                    </a:p>
                  </a:txBody>
                  <a:tcPr marT="91425" marB="91425" marR="91425" marL="91425"/>
                </a:tc>
              </a:tr>
              <a:tr h="4471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b="1" lang="en-US" sz="1800"/>
                        <a:t>Total</a:t>
                      </a:r>
                    </a:p>
                  </a:txBody>
                  <a:tcPr marT="91425" marB="91425" marR="91425" marL="91425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800"/>
                        <a:t>_____/</a:t>
                      </a:r>
                      <a:r>
                        <a:rPr b="1" lang="en-US" sz="1800"/>
                        <a:t>100</a:t>
                      </a:r>
                    </a:p>
                  </a:txBody>
                  <a:tcPr marT="91425" marB="91425" marR="91425" marL="91425"/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0" y="228600"/>
            <a:ext cx="9143999" cy="6858000"/>
            <a:chOff x="0" y="0"/>
            <a:chExt cx="5759" cy="4320"/>
          </a:xfrm>
        </p:grpSpPr>
        <p:pic>
          <p:nvPicPr>
            <p:cNvPr id="137" name="Shape 1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8" name="Shape 138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" name="Shape 139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40" name="Shape 140"/>
          <p:cNvSpPr txBox="1"/>
          <p:nvPr/>
        </p:nvSpPr>
        <p:spPr>
          <a:xfrm>
            <a:off x="438900" y="548650"/>
            <a:ext cx="22311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3000">
                <a:solidFill>
                  <a:srgbClr val="FF0000"/>
                </a:solidFill>
              </a:rPr>
              <a:t>Student Example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Shape 145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146" name="Shape 1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7" name="Shape 147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8" name="Shape 148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49" name="Shape 149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150" name="Shape 150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Shape 156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157" name="Shape 1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8" name="Shape 158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9" name="Shape 159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60" name="Shape 160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161" name="Shape 161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Shape 163"/>
          <p:cNvSpPr/>
          <p:nvPr/>
        </p:nvSpPr>
        <p:spPr>
          <a:xfrm>
            <a:off x="533400" y="4419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